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"/>
  </p:notesMasterIdLst>
  <p:sldIdLst>
    <p:sldId id="258" r:id="rId2"/>
  </p:sldIdLst>
  <p:sldSz cx="43891200" cy="32918400"/>
  <p:notesSz cx="6858000" cy="9144000"/>
  <p:defaultTextStyle>
    <a:defPPr>
      <a:defRPr lang="en-US"/>
    </a:defPPr>
    <a:lvl1pPr marL="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7456" userDrawn="1">
          <p15:clr>
            <a:srgbClr val="A4A3A4"/>
          </p15:clr>
        </p15:guide>
        <p15:guide id="2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9041" autoAdjust="0"/>
    <p:restoredTop sz="94694"/>
  </p:normalViewPr>
  <p:slideViewPr>
    <p:cSldViewPr>
      <p:cViewPr>
        <p:scale>
          <a:sx n="66" d="100"/>
          <a:sy n="66" d="100"/>
        </p:scale>
        <p:origin x="-10434" y="48"/>
      </p:cViewPr>
      <p:guideLst>
        <p:guide pos="27456"/>
        <p:guide orient="horz"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FE861C-486B-4E18-A0E9-A790238A915C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811066-0135-4CAA-8AD4-89A97190AC0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389120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11066-0135-4CAA-8AD4-89A97190AC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74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3"/>
            <a:ext cx="19385280" cy="21724622"/>
          </a:xfrm>
        </p:spPr>
        <p:txBody>
          <a:bodyPr/>
          <a:lstStyle>
            <a:lvl1pPr>
              <a:defRPr sz="13440"/>
            </a:lvl1pPr>
            <a:lvl2pPr>
              <a:defRPr sz="11520"/>
            </a:lvl2pPr>
            <a:lvl3pPr>
              <a:defRPr sz="9600"/>
            </a:lvl3pPr>
            <a:lvl4pPr>
              <a:defRPr sz="8640"/>
            </a:lvl4pPr>
            <a:lvl5pPr>
              <a:defRPr sz="8640"/>
            </a:lvl5pPr>
            <a:lvl6pPr>
              <a:defRPr sz="8640"/>
            </a:lvl6pPr>
            <a:lvl7pPr>
              <a:defRPr sz="8640"/>
            </a:lvl7pPr>
            <a:lvl8pPr>
              <a:defRPr sz="8640"/>
            </a:lvl8pPr>
            <a:lvl9pPr>
              <a:defRPr sz="86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3"/>
            <a:ext cx="19385280" cy="21724622"/>
          </a:xfrm>
        </p:spPr>
        <p:txBody>
          <a:bodyPr/>
          <a:lstStyle>
            <a:lvl1pPr>
              <a:defRPr sz="13440"/>
            </a:lvl1pPr>
            <a:lvl2pPr>
              <a:defRPr sz="11520"/>
            </a:lvl2pPr>
            <a:lvl3pPr>
              <a:defRPr sz="9600"/>
            </a:lvl3pPr>
            <a:lvl4pPr>
              <a:defRPr sz="8640"/>
            </a:lvl4pPr>
            <a:lvl5pPr>
              <a:defRPr sz="8640"/>
            </a:lvl5pPr>
            <a:lvl6pPr>
              <a:defRPr sz="8640"/>
            </a:lvl6pPr>
            <a:lvl7pPr>
              <a:defRPr sz="8640"/>
            </a:lvl7pPr>
            <a:lvl8pPr>
              <a:defRPr sz="8640"/>
            </a:lvl8pPr>
            <a:lvl9pPr>
              <a:defRPr sz="86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20"/>
            </a:lvl1pPr>
            <a:lvl2pPr>
              <a:defRPr sz="9600"/>
            </a:lvl2pPr>
            <a:lvl3pPr>
              <a:defRPr sz="8640"/>
            </a:lvl3pPr>
            <a:lvl4pPr>
              <a:defRPr sz="7680"/>
            </a:lvl4pPr>
            <a:lvl5pPr>
              <a:defRPr sz="7680"/>
            </a:lvl5pPr>
            <a:lvl6pPr>
              <a:defRPr sz="7680"/>
            </a:lvl6pPr>
            <a:lvl7pPr>
              <a:defRPr sz="7680"/>
            </a:lvl7pPr>
            <a:lvl8pPr>
              <a:defRPr sz="7680"/>
            </a:lvl8pPr>
            <a:lvl9pPr>
              <a:defRPr sz="7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20"/>
            </a:lvl1pPr>
            <a:lvl2pPr>
              <a:defRPr sz="9600"/>
            </a:lvl2pPr>
            <a:lvl3pPr>
              <a:defRPr sz="8640"/>
            </a:lvl3pPr>
            <a:lvl4pPr>
              <a:defRPr sz="7680"/>
            </a:lvl4pPr>
            <a:lvl5pPr>
              <a:defRPr sz="7680"/>
            </a:lvl5pPr>
            <a:lvl6pPr>
              <a:defRPr sz="7680"/>
            </a:lvl6pPr>
            <a:lvl7pPr>
              <a:defRPr sz="7680"/>
            </a:lvl7pPr>
            <a:lvl8pPr>
              <a:defRPr sz="7680"/>
            </a:lvl8pPr>
            <a:lvl9pPr>
              <a:defRPr sz="7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20"/>
            </a:lvl1pPr>
            <a:lvl2pPr marL="2194560" indent="0">
              <a:buNone/>
              <a:defRPr sz="5760"/>
            </a:lvl2pPr>
            <a:lvl3pPr marL="4389120" indent="0">
              <a:buNone/>
              <a:defRPr sz="4800"/>
            </a:lvl3pPr>
            <a:lvl4pPr marL="6583680" indent="0">
              <a:buNone/>
              <a:defRPr sz="4320"/>
            </a:lvl4pPr>
            <a:lvl5pPr marL="8778240" indent="0">
              <a:buNone/>
              <a:defRPr sz="4320"/>
            </a:lvl5pPr>
            <a:lvl6pPr marL="10972800" indent="0">
              <a:buNone/>
              <a:defRPr sz="4320"/>
            </a:lvl6pPr>
            <a:lvl7pPr marL="13167360" indent="0">
              <a:buNone/>
              <a:defRPr sz="4320"/>
            </a:lvl7pPr>
            <a:lvl8pPr marL="15361920" indent="0">
              <a:buNone/>
              <a:defRPr sz="4320"/>
            </a:lvl8pPr>
            <a:lvl9pPr marL="17556480" indent="0">
              <a:buNone/>
              <a:defRPr sz="43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20"/>
            </a:lvl1pPr>
            <a:lvl2pPr marL="2194560" indent="0">
              <a:buNone/>
              <a:defRPr sz="5760"/>
            </a:lvl2pPr>
            <a:lvl3pPr marL="4389120" indent="0">
              <a:buNone/>
              <a:defRPr sz="4800"/>
            </a:lvl3pPr>
            <a:lvl4pPr marL="6583680" indent="0">
              <a:buNone/>
              <a:defRPr sz="4320"/>
            </a:lvl4pPr>
            <a:lvl5pPr marL="8778240" indent="0">
              <a:buNone/>
              <a:defRPr sz="4320"/>
            </a:lvl5pPr>
            <a:lvl6pPr marL="10972800" indent="0">
              <a:buNone/>
              <a:defRPr sz="4320"/>
            </a:lvl6pPr>
            <a:lvl7pPr marL="13167360" indent="0">
              <a:buNone/>
              <a:defRPr sz="4320"/>
            </a:lvl7pPr>
            <a:lvl8pPr marL="15361920" indent="0">
              <a:buNone/>
              <a:defRPr sz="4320"/>
            </a:lvl8pPr>
            <a:lvl9pPr marL="17556480" indent="0">
              <a:buNone/>
              <a:defRPr sz="43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2BAB4-8B8D-41DD-85C7-81A0CA962007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4824F-EBE0-443F-8A8F-F64816AF04D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9120" rtl="0" eaLnBrk="1" latinLnBrk="0" hangingPunct="1"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4389120" rtl="0" eaLnBrk="1" latinLnBrk="0" hangingPunct="1">
        <a:spcBef>
          <a:spcPct val="20000"/>
        </a:spcBef>
        <a:buFont typeface="Arial" pitchFamily="34" charset="0"/>
        <a:buChar char="•"/>
        <a:defRPr sz="1536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4389120" rtl="0" eaLnBrk="1" latinLnBrk="0" hangingPunct="1">
        <a:spcBef>
          <a:spcPct val="20000"/>
        </a:spcBef>
        <a:buFont typeface="Arial" pitchFamily="34" charset="0"/>
        <a:buChar char="–"/>
        <a:defRPr sz="1344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spcBef>
          <a:spcPct val="20000"/>
        </a:spcBef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0CB5A8CA-2EB8-4EB5-9B19-71726DAC6747}"/>
              </a:ext>
            </a:extLst>
          </p:cNvPr>
          <p:cNvSpPr/>
          <p:nvPr/>
        </p:nvSpPr>
        <p:spPr>
          <a:xfrm>
            <a:off x="31177091" y="5568742"/>
            <a:ext cx="11693330" cy="6006377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2138FA9-26F0-45C3-BDCD-A3F2C8FABD35}"/>
              </a:ext>
            </a:extLst>
          </p:cNvPr>
          <p:cNvSpPr txBox="1"/>
          <p:nvPr/>
        </p:nvSpPr>
        <p:spPr>
          <a:xfrm>
            <a:off x="33419799" y="5207397"/>
            <a:ext cx="7466579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rPr>
              <a:t>Evaluacija rezultata</a:t>
            </a:r>
          </a:p>
        </p:txBody>
      </p:sp>
      <p:sp>
        <p:nvSpPr>
          <p:cNvPr id="2" name="Rectangle 1"/>
          <p:cNvSpPr/>
          <p:nvPr/>
        </p:nvSpPr>
        <p:spPr>
          <a:xfrm>
            <a:off x="359228" y="381000"/>
            <a:ext cx="43172744" cy="32080200"/>
          </a:xfrm>
          <a:prstGeom prst="rect">
            <a:avLst/>
          </a:prstGeom>
          <a:noFill/>
          <a:ln w="1016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5" name="Snip Diagonal Corner Rectangle 4"/>
          <p:cNvSpPr/>
          <p:nvPr/>
        </p:nvSpPr>
        <p:spPr>
          <a:xfrm>
            <a:off x="914400" y="762000"/>
            <a:ext cx="41986200" cy="3590208"/>
          </a:xfrm>
          <a:prstGeom prst="snip2Diag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grpSp>
        <p:nvGrpSpPr>
          <p:cNvPr id="39" name="Group 38"/>
          <p:cNvGrpSpPr/>
          <p:nvPr/>
        </p:nvGrpSpPr>
        <p:grpSpPr>
          <a:xfrm>
            <a:off x="992204" y="5246499"/>
            <a:ext cx="11896130" cy="7875205"/>
            <a:chOff x="914400" y="6478996"/>
            <a:chExt cx="11658600" cy="6901780"/>
          </a:xfrm>
          <a:solidFill>
            <a:schemeClr val="bg1"/>
          </a:solidFill>
        </p:grpSpPr>
        <p:sp>
          <p:nvSpPr>
            <p:cNvPr id="34" name="Rectangle 33"/>
            <p:cNvSpPr/>
            <p:nvPr/>
          </p:nvSpPr>
          <p:spPr>
            <a:xfrm>
              <a:off x="914400" y="6762267"/>
              <a:ext cx="11658600" cy="6618509"/>
            </a:xfrm>
            <a:prstGeom prst="rect">
              <a:avLst/>
            </a:prstGeom>
            <a:grpFill/>
            <a:ln w="762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8000"/>
                <a:t>a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45744" y="6478996"/>
              <a:ext cx="5193851" cy="86933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rgbClr val="C00000"/>
                  </a:solidFill>
                  <a:latin typeface="Bangla MN" charset="0"/>
                  <a:ea typeface="Bangla MN" charset="0"/>
                  <a:cs typeface="Bangla MN" charset="0"/>
                </a:rPr>
                <a:t>Uvod</a:t>
              </a:r>
              <a:endParaRPr lang="en-US" sz="4800" dirty="0"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1401131" y="24540696"/>
            <a:ext cx="11571897" cy="7619182"/>
            <a:chOff x="845736" y="18490731"/>
            <a:chExt cx="11929274" cy="7554679"/>
          </a:xfrm>
        </p:grpSpPr>
        <p:sp>
          <p:nvSpPr>
            <p:cNvPr id="44" name="Rectangle 43"/>
            <p:cNvSpPr/>
            <p:nvPr/>
          </p:nvSpPr>
          <p:spPr>
            <a:xfrm>
              <a:off x="845736" y="18895071"/>
              <a:ext cx="11929274" cy="7150339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419479" y="18490731"/>
              <a:ext cx="5060181" cy="8239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rgbClr val="C00000"/>
                  </a:solidFill>
                  <a:latin typeface="Bangla MN" charset="0"/>
                  <a:ea typeface="Bangla MN" charset="0"/>
                  <a:cs typeface="Bangla MN" charset="0"/>
                </a:rPr>
                <a:t>Zaklju</a:t>
              </a:r>
              <a:r>
                <a:rPr lang="sr-Latn-RS" sz="4800">
                  <a:solidFill>
                    <a:srgbClr val="C00000"/>
                  </a:solidFill>
                  <a:latin typeface="Bangla MN" charset="0"/>
                  <a:ea typeface="Bangla MN" charset="0"/>
                  <a:cs typeface="Bangla MN" charset="0"/>
                </a:rPr>
                <a:t>č</a:t>
              </a:r>
              <a:r>
                <a:rPr lang="en-US" sz="4800">
                  <a:solidFill>
                    <a:srgbClr val="C00000"/>
                  </a:solidFill>
                  <a:latin typeface="Bangla MN" charset="0"/>
                  <a:ea typeface="Bangla MN" charset="0"/>
                  <a:cs typeface="Bangla MN" charset="0"/>
                </a:rPr>
                <a:t>ak</a:t>
              </a:r>
              <a:endParaRPr lang="en-US" sz="4800" dirty="0"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endParaRPr>
            </a:p>
          </p:txBody>
        </p:sp>
      </p:grpSp>
      <p:sp>
        <p:nvSpPr>
          <p:cNvPr id="47" name="Rectangle 46"/>
          <p:cNvSpPr/>
          <p:nvPr/>
        </p:nvSpPr>
        <p:spPr>
          <a:xfrm>
            <a:off x="31401131" y="12526784"/>
            <a:ext cx="11645851" cy="11501372"/>
          </a:xfrm>
          <a:prstGeom prst="rect">
            <a:avLst/>
          </a:prstGeom>
          <a:noFill/>
          <a:ln w="762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52" name="TextBox 51"/>
          <p:cNvSpPr txBox="1"/>
          <p:nvPr/>
        </p:nvSpPr>
        <p:spPr>
          <a:xfrm>
            <a:off x="1295401" y="1033824"/>
            <a:ext cx="134873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ln w="3175">
                  <a:noFill/>
                </a:ln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rPr>
              <a:t>DETEKCIJA I </a:t>
            </a:r>
            <a:r>
              <a:rPr lang="sr-Latn-RS" sz="6000" b="1">
                <a:ln w="3175">
                  <a:noFill/>
                </a:ln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rPr>
              <a:t>Č</a:t>
            </a:r>
            <a:r>
              <a:rPr lang="en-US" sz="6000" b="1">
                <a:ln w="3175">
                  <a:noFill/>
                </a:ln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rPr>
              <a:t>ITANJE KODA SA SLIKE</a:t>
            </a:r>
            <a:endParaRPr lang="en-US" sz="6000" b="1" dirty="0">
              <a:ln w="3175">
                <a:noFill/>
              </a:ln>
              <a:solidFill>
                <a:srgbClr val="C00000"/>
              </a:solidFill>
              <a:latin typeface="Bangla MN" charset="0"/>
              <a:ea typeface="Bangla MN" charset="0"/>
              <a:cs typeface="Bangla M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4076631" y="12014243"/>
            <a:ext cx="688395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rPr>
              <a:t>Potencijalno unapre</a:t>
            </a:r>
            <a:r>
              <a:rPr lang="sr-Latn-RS" sz="4800"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rPr>
              <a:t>đ</a:t>
            </a:r>
            <a:r>
              <a:rPr lang="en-US" sz="4800"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rPr>
              <a:t>enje</a:t>
            </a:r>
            <a:endParaRPr lang="en-US" sz="4800" dirty="0">
              <a:solidFill>
                <a:srgbClr val="C00000"/>
              </a:solidFill>
              <a:latin typeface="Bangla MN" charset="0"/>
              <a:ea typeface="Bangla MN" charset="0"/>
              <a:cs typeface="Bangla MN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243551" y="2141820"/>
            <a:ext cx="336242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>
                <a:latin typeface="Bangla MN" charset="0"/>
                <a:ea typeface="Bangla MN" charset="0"/>
                <a:cs typeface="Bangla MN" charset="0"/>
              </a:rPr>
              <a:t>Vujinovi</a:t>
            </a:r>
            <a:r>
              <a:rPr lang="sr-Latn-RS" sz="4400" b="1">
                <a:latin typeface="Bangla MN" charset="0"/>
                <a:ea typeface="Bangla MN" charset="0"/>
                <a:cs typeface="Bangla MN" charset="0"/>
              </a:rPr>
              <a:t>ć</a:t>
            </a:r>
            <a:r>
              <a:rPr lang="en-US" sz="4400" b="1">
                <a:latin typeface="Bangla MN" charset="0"/>
                <a:ea typeface="Bangla MN" charset="0"/>
                <a:cs typeface="Bangla MN" charset="0"/>
              </a:rPr>
              <a:t> Aleksandar</a:t>
            </a:r>
            <a:endParaRPr lang="en-US" sz="4400" b="1" baseline="30000" dirty="0">
              <a:latin typeface="Bangla MN" charset="0"/>
              <a:ea typeface="Bangla MN" charset="0"/>
              <a:cs typeface="Bangla M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3010333" y="17781800"/>
            <a:ext cx="18017938" cy="14374611"/>
            <a:chOff x="939939" y="20109015"/>
            <a:chExt cx="11616995" cy="9885078"/>
          </a:xfrm>
        </p:grpSpPr>
        <p:sp>
          <p:nvSpPr>
            <p:cNvPr id="41" name="Rectangle 40"/>
            <p:cNvSpPr/>
            <p:nvPr/>
          </p:nvSpPr>
          <p:spPr>
            <a:xfrm>
              <a:off x="939939" y="20347496"/>
              <a:ext cx="11616995" cy="9646597"/>
            </a:xfrm>
            <a:prstGeom prst="rect">
              <a:avLst/>
            </a:prstGeom>
            <a:noFill/>
            <a:ln w="762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578969" y="20109015"/>
              <a:ext cx="2338935" cy="5620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rgbClr val="C00000"/>
                  </a:solidFill>
                  <a:latin typeface="Bangla MN" charset="0"/>
                  <a:ea typeface="Bangla MN" charset="0"/>
                  <a:cs typeface="Bangla MN" charset="0"/>
                </a:rPr>
                <a:t>Rezultati</a:t>
              </a:r>
              <a:endParaRPr lang="en-US" sz="4800" dirty="0"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EABD6380-F16B-42AE-AB20-AED81D8BA8F5}"/>
              </a:ext>
            </a:extLst>
          </p:cNvPr>
          <p:cNvSpPr txBox="1"/>
          <p:nvPr/>
        </p:nvSpPr>
        <p:spPr>
          <a:xfrm>
            <a:off x="1295401" y="2884310"/>
            <a:ext cx="362922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latin typeface="Bangla MN" charset="0"/>
                <a:ea typeface="Bangla MN" charset="0"/>
                <a:cs typeface="Bangla MN" charset="0"/>
              </a:rPr>
              <a:t>Soft </a:t>
            </a:r>
            <a:r>
              <a:rPr lang="sr-Latn-RS" sz="3600">
                <a:latin typeface="Bangla MN" charset="0"/>
                <a:ea typeface="Bangla MN" charset="0"/>
                <a:cs typeface="Bangla MN" charset="0"/>
              </a:rPr>
              <a:t>k</a:t>
            </a:r>
            <a:r>
              <a:rPr lang="en-US" sz="3600">
                <a:latin typeface="Bangla MN" charset="0"/>
                <a:ea typeface="Bangla MN" charset="0"/>
                <a:cs typeface="Bangla MN" charset="0"/>
              </a:rPr>
              <a:t>ompjuting</a:t>
            </a:r>
          </a:p>
          <a:p>
            <a:r>
              <a:rPr lang="en-US" sz="3600">
                <a:latin typeface="Bangla MN" charset="0"/>
                <a:ea typeface="Bangla MN" charset="0"/>
                <a:cs typeface="Bangla MN" charset="0"/>
              </a:rPr>
              <a:t>Mentor: Vidakovi</a:t>
            </a:r>
            <a:r>
              <a:rPr lang="sr-Latn-RS" sz="3600">
                <a:latin typeface="Bangla MN" charset="0"/>
                <a:ea typeface="Bangla MN" charset="0"/>
                <a:cs typeface="Bangla MN" charset="0"/>
              </a:rPr>
              <a:t>ć</a:t>
            </a:r>
            <a:r>
              <a:rPr lang="en-US" sz="3600">
                <a:latin typeface="Bangla MN" charset="0"/>
                <a:ea typeface="Bangla MN" charset="0"/>
                <a:cs typeface="Bangla MN" charset="0"/>
              </a:rPr>
              <a:t> Dragan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1012757" y="13441590"/>
            <a:ext cx="11850174" cy="5737796"/>
            <a:chOff x="914401" y="19144106"/>
            <a:chExt cx="11609976" cy="12859894"/>
          </a:xfrm>
          <a:solidFill>
            <a:schemeClr val="bg1"/>
          </a:solidFill>
        </p:grpSpPr>
        <p:sp>
          <p:nvSpPr>
            <p:cNvPr id="35" name="Rectangle 34"/>
            <p:cNvSpPr/>
            <p:nvPr/>
          </p:nvSpPr>
          <p:spPr>
            <a:xfrm>
              <a:off x="914401" y="19784857"/>
              <a:ext cx="11609976" cy="12219143"/>
            </a:xfrm>
            <a:prstGeom prst="rect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610304" y="19144106"/>
              <a:ext cx="6338570" cy="1746994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rgbClr val="C00000"/>
                  </a:solidFill>
                  <a:latin typeface="Bangla MN" charset="0"/>
                  <a:ea typeface="Bangla MN" charset="0"/>
                  <a:cs typeface="Bangla MN" charset="0"/>
                </a:rPr>
                <a:t>Skup podataka</a:t>
              </a:r>
              <a:endParaRPr lang="en-US" sz="4800" dirty="0"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3A17757-1132-41D3-B375-A1C6758D8BC6}"/>
              </a:ext>
            </a:extLst>
          </p:cNvPr>
          <p:cNvGrpSpPr/>
          <p:nvPr/>
        </p:nvGrpSpPr>
        <p:grpSpPr>
          <a:xfrm>
            <a:off x="12714110" y="4957984"/>
            <a:ext cx="18098075" cy="12187368"/>
            <a:chOff x="12617171" y="23698200"/>
            <a:chExt cx="18153841" cy="9260146"/>
          </a:xfrm>
        </p:grpSpPr>
        <p:grpSp>
          <p:nvGrpSpPr>
            <p:cNvPr id="6" name="Group 5"/>
            <p:cNvGrpSpPr/>
            <p:nvPr/>
          </p:nvGrpSpPr>
          <p:grpSpPr>
            <a:xfrm>
              <a:off x="13058880" y="23698200"/>
              <a:ext cx="17712132" cy="9260146"/>
              <a:chOff x="13536444" y="20953271"/>
              <a:chExt cx="13899016" cy="12234346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13536444" y="21566383"/>
                <a:ext cx="13899016" cy="11621234"/>
              </a:xfrm>
              <a:prstGeom prst="rect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0"/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13865362" y="20953271"/>
                <a:ext cx="13189836" cy="10978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4800" dirty="0">
                  <a:solidFill>
                    <a:srgbClr val="C00000"/>
                  </a:solidFill>
                  <a:latin typeface="Bangla MN" charset="0"/>
                  <a:ea typeface="Bangla MN" charset="0"/>
                  <a:cs typeface="Bangla MN" charset="0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12617171" y="24652546"/>
              <a:ext cx="181140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81012">
                <a:spcAft>
                  <a:spcPts val="4000"/>
                </a:spcAft>
              </a:pPr>
              <a:r>
                <a:rPr lang="en-US" sz="4000">
                  <a:latin typeface="Al Bayan Plain" charset="-78"/>
                  <a:ea typeface="Al Bayan Plain" charset="-78"/>
                  <a:cs typeface="Al Bayan Plain" charset="-78"/>
                </a:rPr>
                <a:t> </a:t>
              </a:r>
              <a:endParaRPr lang="en-US" sz="4000" dirty="0">
                <a:latin typeface="Al Bayan Plain" charset="-78"/>
                <a:ea typeface="Al Bayan Plain" charset="-78"/>
                <a:cs typeface="Al Bayan Plain" charset="-78"/>
              </a:endParaRPr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D32A5D87-7F7D-AD4A-AEA5-662F84FE5E2D}"/>
              </a:ext>
            </a:extLst>
          </p:cNvPr>
          <p:cNvSpPr/>
          <p:nvPr/>
        </p:nvSpPr>
        <p:spPr>
          <a:xfrm>
            <a:off x="985237" y="19960810"/>
            <a:ext cx="11811521" cy="12178533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05F8FE6-358E-B041-960A-E8BB7198256E}"/>
              </a:ext>
            </a:extLst>
          </p:cNvPr>
          <p:cNvSpPr txBox="1"/>
          <p:nvPr/>
        </p:nvSpPr>
        <p:spPr>
          <a:xfrm>
            <a:off x="4348081" y="19545311"/>
            <a:ext cx="5302415" cy="83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rgbClr val="C00000"/>
                </a:solidFill>
                <a:latin typeface="Bangla MN" charset="0"/>
                <a:ea typeface="Bangla MN" charset="0"/>
                <a:cs typeface="Bangla MN" charset="0"/>
              </a:rPr>
              <a:t>Metodologija</a:t>
            </a:r>
            <a:endParaRPr lang="en-US" sz="4800" dirty="0">
              <a:solidFill>
                <a:srgbClr val="C00000"/>
              </a:solidFill>
              <a:latin typeface="Bangla MN" charset="0"/>
              <a:ea typeface="Bangla MN" charset="0"/>
              <a:cs typeface="Bangla MN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E97B591-3EF4-604D-B8F4-85EF95585925}"/>
              </a:ext>
            </a:extLst>
          </p:cNvPr>
          <p:cNvSpPr txBox="1"/>
          <p:nvPr/>
        </p:nvSpPr>
        <p:spPr>
          <a:xfrm>
            <a:off x="37028304" y="1623856"/>
            <a:ext cx="50278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>
                <a:latin typeface="Lucida Fax" panose="02060602050505020204" pitchFamily="18" charset="77"/>
                <a:cs typeface="Lucida Grande" panose="020B0600040502020204" pitchFamily="34" charset="0"/>
              </a:rPr>
              <a:t>Fakultet tehni</a:t>
            </a:r>
            <a:r>
              <a:rPr lang="sr-Latn-RS" sz="4000" i="1">
                <a:latin typeface="Lucida Fax" panose="02060602050505020204" pitchFamily="18" charset="77"/>
                <a:cs typeface="Lucida Grande" panose="020B0600040502020204" pitchFamily="34" charset="0"/>
              </a:rPr>
              <a:t>č</a:t>
            </a:r>
            <a:r>
              <a:rPr lang="en-US" sz="4000" i="1">
                <a:latin typeface="Lucida Fax" panose="02060602050505020204" pitchFamily="18" charset="77"/>
                <a:cs typeface="Lucida Grande" panose="020B0600040502020204" pitchFamily="34" charset="0"/>
              </a:rPr>
              <a:t>kih nauka</a:t>
            </a:r>
            <a:endParaRPr lang="en-US" sz="4000" dirty="0">
              <a:latin typeface="Lucida Fax" panose="02060602050505020204" pitchFamily="18" charset="77"/>
              <a:cs typeface="Lucida Grande" panose="020B0600040502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2802EDBD-262D-497A-B5AD-8D11FCD2C0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78" b="10878"/>
          <a:stretch/>
        </p:blipFill>
        <p:spPr>
          <a:xfrm>
            <a:off x="34215490" y="1355426"/>
            <a:ext cx="2414987" cy="207645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D6F60AE-AB90-4AB4-9365-A97D47A71121}"/>
              </a:ext>
            </a:extLst>
          </p:cNvPr>
          <p:cNvSpPr txBox="1"/>
          <p:nvPr/>
        </p:nvSpPr>
        <p:spPr>
          <a:xfrm>
            <a:off x="1295401" y="6112986"/>
            <a:ext cx="1143776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/>
              <a:t>Cilj projekta je d</a:t>
            </a:r>
            <a:r>
              <a:rPr lang="sr-Latn-RS" sz="3600"/>
              <a:t>etekcija i čitanje koda</a:t>
            </a:r>
            <a:r>
              <a:rPr lang="en-GB" sz="3600"/>
              <a:t> sa slike</a:t>
            </a:r>
            <a:r>
              <a:rPr lang="sr-Latn-RS" sz="3600"/>
              <a:t>, odnosno </a:t>
            </a:r>
            <a:r>
              <a:rPr lang="sr-Latn-RS" sz="3600" i="1"/>
              <a:t>screenshot</a:t>
            </a:r>
            <a:r>
              <a:rPr lang="sr-Latn-RS" sz="3600"/>
              <a:t>-a. Treba prepoznati karaktere, napraviti dobru identaciju koda.</a:t>
            </a:r>
            <a:r>
              <a:rPr lang="en-GB" sz="3600"/>
              <a:t> </a:t>
            </a:r>
          </a:p>
          <a:p>
            <a:endParaRPr lang="en-GB" sz="3600"/>
          </a:p>
          <a:p>
            <a:r>
              <a:rPr lang="en-GB" sz="3600" i="1"/>
              <a:t>Screenshot</a:t>
            </a:r>
            <a:r>
              <a:rPr lang="en-GB" sz="3600"/>
              <a:t>-ovi koda se razmenjuju svaki dan. Ovaj softver rešava problem ručnog prekucavanja koda, a omogućuje da se automatski preuzme tekstualna reprezentacija koda sa slike.</a:t>
            </a:r>
          </a:p>
          <a:p>
            <a:endParaRPr lang="en-GB" sz="3600"/>
          </a:p>
          <a:p>
            <a:r>
              <a:rPr lang="en-GB" sz="3600"/>
              <a:t>Na ulazu softver dobija </a:t>
            </a:r>
            <a:r>
              <a:rPr lang="en-GB" sz="3600" i="1"/>
              <a:t>screenshot</a:t>
            </a:r>
            <a:r>
              <a:rPr lang="en-GB" sz="3600"/>
              <a:t>, a softver detektuje gde se nalazi kod na slici, </a:t>
            </a:r>
            <a:r>
              <a:rPr lang="sr-Latn-RS" sz="3600"/>
              <a:t>i č</a:t>
            </a:r>
            <a:r>
              <a:rPr lang="en-GB" sz="3600"/>
              <a:t>ita kod sa slike. Izlaz iz softvera je </a:t>
            </a:r>
            <a:r>
              <a:rPr lang="pl-PL" sz="3600"/>
              <a:t>tekstualn</a:t>
            </a:r>
            <a:r>
              <a:rPr lang="en-GB" sz="3600"/>
              <a:t>a</a:t>
            </a:r>
            <a:r>
              <a:rPr lang="pl-PL" sz="3600"/>
              <a:t> reprezentacij</a:t>
            </a:r>
            <a:r>
              <a:rPr lang="en-GB" sz="3600"/>
              <a:t>a</a:t>
            </a:r>
            <a:r>
              <a:rPr lang="pl-PL" sz="3600"/>
              <a:t> koda sa slike.</a:t>
            </a:r>
            <a:endParaRPr lang="sr-Latn-RS" sz="36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92B86E-A3CA-4B50-8B69-CBC4AF4334F8}"/>
              </a:ext>
            </a:extLst>
          </p:cNvPr>
          <p:cNvSpPr txBox="1"/>
          <p:nvPr/>
        </p:nvSpPr>
        <p:spPr>
          <a:xfrm>
            <a:off x="1280406" y="14158942"/>
            <a:ext cx="1143776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/>
              <a:t>Za svrhu ovog zadatka napravljen je novi skup podataka koji je ru</a:t>
            </a:r>
            <a:r>
              <a:rPr lang="sr-Latn-RS" sz="3600"/>
              <a:t>č</a:t>
            </a:r>
            <a:r>
              <a:rPr lang="en-GB" sz="3600"/>
              <a:t>no anotiran. Skup podataka sastoji se od ukupno 120 slika. Skup je raznolik i sadr</a:t>
            </a:r>
            <a:r>
              <a:rPr lang="sr-Latn-RS" sz="3600"/>
              <a:t>ž</a:t>
            </a:r>
            <a:r>
              <a:rPr lang="en-GB" sz="3600"/>
              <a:t>i </a:t>
            </a:r>
            <a:r>
              <a:rPr lang="en-GB" sz="3600" i="1"/>
              <a:t>screenshot</a:t>
            </a:r>
            <a:r>
              <a:rPr lang="sr-Latn-RS" sz="3600"/>
              <a:t>-</a:t>
            </a:r>
            <a:r>
              <a:rPr lang="en-GB" sz="3600"/>
              <a:t>ove razli</a:t>
            </a:r>
            <a:r>
              <a:rPr lang="sr-Latn-RS" sz="3600"/>
              <a:t>či</a:t>
            </a:r>
            <a:r>
              <a:rPr lang="en-GB" sz="3600"/>
              <a:t>tih kod editora: VS Code, PyCharm, Sublime Text. Editori su u razli</a:t>
            </a:r>
            <a:r>
              <a:rPr lang="sr-Latn-RS" sz="3600"/>
              <a:t>č</a:t>
            </a:r>
            <a:r>
              <a:rPr lang="en-GB" sz="3600"/>
              <a:t>itim temama, osvetljenjima </a:t>
            </a:r>
            <a:r>
              <a:rPr lang="sr-Latn-RS" sz="3600"/>
              <a:t>i</a:t>
            </a:r>
            <a:r>
              <a:rPr lang="en-GB" sz="3600"/>
              <a:t> veli</a:t>
            </a:r>
            <a:r>
              <a:rPr lang="sr-Latn-RS" sz="3600"/>
              <a:t>č</a:t>
            </a:r>
            <a:r>
              <a:rPr lang="en-GB" sz="3600"/>
              <a:t>inama fonta. VS Code je slikan u 8 razli</a:t>
            </a:r>
            <a:r>
              <a:rPr lang="sr-Latn-RS" sz="3600"/>
              <a:t>či</a:t>
            </a:r>
            <a:r>
              <a:rPr lang="en-GB" sz="3600"/>
              <a:t>tih tema, PyCharm u 2 razli</a:t>
            </a:r>
            <a:r>
              <a:rPr lang="sr-Latn-RS" sz="3600"/>
              <a:t>č</a:t>
            </a:r>
            <a:r>
              <a:rPr lang="en-GB" sz="3600"/>
              <a:t>ite teme </a:t>
            </a:r>
            <a:r>
              <a:rPr lang="sr-Latn-RS" sz="3600"/>
              <a:t>i</a:t>
            </a:r>
            <a:r>
              <a:rPr lang="en-GB" sz="3600"/>
              <a:t> Sublime Text u originalnoj temi. Programski jezici koji su kori</a:t>
            </a:r>
            <a:r>
              <a:rPr lang="sr-Latn-RS" sz="3600"/>
              <a:t>šć</a:t>
            </a:r>
            <a:r>
              <a:rPr lang="en-GB" sz="3600"/>
              <a:t>eni</a:t>
            </a:r>
            <a:r>
              <a:rPr lang="sr-Latn-RS" sz="3600"/>
              <a:t> su</a:t>
            </a:r>
            <a:r>
              <a:rPr lang="en-GB" sz="3600"/>
              <a:t>: </a:t>
            </a:r>
            <a:r>
              <a:rPr lang="en-GB" sz="3600" i="1"/>
              <a:t>Python</a:t>
            </a:r>
            <a:r>
              <a:rPr lang="en-GB" sz="3600"/>
              <a:t>, </a:t>
            </a:r>
            <a:r>
              <a:rPr lang="en-GB" sz="3600" i="1"/>
              <a:t>Java </a:t>
            </a:r>
            <a:r>
              <a:rPr lang="en-GB" sz="3600"/>
              <a:t>i </a:t>
            </a:r>
            <a:r>
              <a:rPr lang="en-GB" sz="3600" i="1"/>
              <a:t>TypeScript</a:t>
            </a:r>
            <a:r>
              <a:rPr lang="en-GB" sz="3600"/>
              <a:t>.</a:t>
            </a:r>
            <a:endParaRPr lang="sr-Latn-RS" sz="36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656BBB4-8F76-4CDA-98F8-431091A5EF97}"/>
              </a:ext>
            </a:extLst>
          </p:cNvPr>
          <p:cNvSpPr txBox="1"/>
          <p:nvPr/>
        </p:nvSpPr>
        <p:spPr>
          <a:xfrm>
            <a:off x="1278902" y="20430113"/>
            <a:ext cx="11437766" cy="1172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i="1"/>
              <a:t>Mask R-CNN </a:t>
            </a:r>
            <a:r>
              <a:rPr lang="en-GB" sz="3600"/>
              <a:t>je kori</a:t>
            </a:r>
            <a:r>
              <a:rPr lang="sr-Latn-RS" sz="3600"/>
              <a:t>šć</a:t>
            </a:r>
            <a:r>
              <a:rPr lang="en-GB" sz="3600"/>
              <a:t>en </a:t>
            </a:r>
            <a:r>
              <a:rPr lang="pl-PL" sz="3600"/>
              <a:t>za detekciju i </a:t>
            </a:r>
            <a:r>
              <a:rPr lang="en-GB" sz="3600"/>
              <a:t>lokalizaciju </a:t>
            </a:r>
            <a:r>
              <a:rPr lang="pl-PL" sz="3600"/>
              <a:t>koda</a:t>
            </a:r>
            <a:r>
              <a:rPr lang="en-GB" sz="3600"/>
              <a:t> na slici</a:t>
            </a:r>
            <a:r>
              <a:rPr lang="pl-PL" sz="3600"/>
              <a:t>.</a:t>
            </a:r>
            <a:r>
              <a:rPr lang="en-GB" sz="3600"/>
              <a:t> Kori</a:t>
            </a:r>
            <a:r>
              <a:rPr lang="sr-Latn-RS" sz="3600"/>
              <a:t>šć</a:t>
            </a:r>
            <a:r>
              <a:rPr lang="en-GB" sz="3600"/>
              <a:t>en je </a:t>
            </a:r>
            <a:r>
              <a:rPr lang="en-GB" sz="3600" i="1"/>
              <a:t>transfer learning</a:t>
            </a:r>
            <a:r>
              <a:rPr lang="sr-Latn-RS" sz="3600" i="1"/>
              <a:t>, </a:t>
            </a:r>
            <a:r>
              <a:rPr lang="sr-Latn-RS" sz="3600"/>
              <a:t>a m</a:t>
            </a:r>
            <a:r>
              <a:rPr lang="en-GB" sz="3600"/>
              <a:t>re</a:t>
            </a:r>
            <a:r>
              <a:rPr lang="sr-Latn-RS" sz="3600"/>
              <a:t>ž</a:t>
            </a:r>
            <a:r>
              <a:rPr lang="en-GB" sz="3600"/>
              <a:t>a je pretrenirana na </a:t>
            </a:r>
            <a:r>
              <a:rPr lang="en-GB" sz="3600" i="1"/>
              <a:t>COCO </a:t>
            </a:r>
            <a:r>
              <a:rPr lang="en-GB" sz="3600"/>
              <a:t>skupu podataka. </a:t>
            </a:r>
            <a:r>
              <a:rPr lang="en-GB" sz="3600" i="1"/>
              <a:t>ResNet101 </a:t>
            </a:r>
            <a:r>
              <a:rPr lang="en-GB" sz="3600"/>
              <a:t>arhitektura se koristila za treniranje. </a:t>
            </a:r>
          </a:p>
          <a:p>
            <a:r>
              <a:rPr lang="en-GB" sz="3600"/>
              <a:t>Nakon treniranj</a:t>
            </a:r>
            <a:r>
              <a:rPr lang="sr-Latn-RS" sz="3600"/>
              <a:t>a</a:t>
            </a:r>
            <a:r>
              <a:rPr lang="en-GB" sz="3600"/>
              <a:t> mo</a:t>
            </a:r>
            <a:r>
              <a:rPr lang="sr-Latn-RS" sz="3600"/>
              <a:t>ž</a:t>
            </a:r>
            <a:r>
              <a:rPr lang="en-GB" sz="3600"/>
              <a:t>emo uspe</a:t>
            </a:r>
            <a:r>
              <a:rPr lang="sr-Latn-RS" sz="3600"/>
              <a:t>š</a:t>
            </a:r>
            <a:r>
              <a:rPr lang="en-GB" sz="3600"/>
              <a:t>no da generi</a:t>
            </a:r>
            <a:r>
              <a:rPr lang="sr-Latn-RS" sz="3600"/>
              <a:t>š</a:t>
            </a:r>
            <a:r>
              <a:rPr lang="en-GB" sz="3600"/>
              <a:t>emo masku </a:t>
            </a:r>
            <a:r>
              <a:rPr lang="sr-Latn-RS" sz="3600"/>
              <a:t>i</a:t>
            </a:r>
            <a:r>
              <a:rPr lang="en-GB" sz="3600"/>
              <a:t> </a:t>
            </a:r>
            <a:r>
              <a:rPr lang="en-GB" sz="3600" i="1"/>
              <a:t>bounding box </a:t>
            </a:r>
            <a:r>
              <a:rPr lang="en-GB" sz="3600"/>
              <a:t>oko koda na sli</a:t>
            </a:r>
            <a:r>
              <a:rPr lang="sr-Latn-RS" sz="3600"/>
              <a:t>ci</a:t>
            </a:r>
            <a:r>
              <a:rPr lang="en-GB" sz="3600"/>
              <a:t>. Time smo zavr</a:t>
            </a:r>
            <a:r>
              <a:rPr lang="sr-Latn-RS" sz="3600"/>
              <a:t>š</a:t>
            </a:r>
            <a:r>
              <a:rPr lang="en-GB" sz="3600"/>
              <a:t>ili prvi deo zadatka, lokalizaciju koda.</a:t>
            </a:r>
          </a:p>
          <a:p>
            <a:endParaRPr lang="en-GB" sz="3600"/>
          </a:p>
          <a:p>
            <a:r>
              <a:rPr lang="en-GB" sz="3600"/>
              <a:t>Kada </a:t>
            </a:r>
            <a:r>
              <a:rPr lang="sr-Latn-RS" sz="3600"/>
              <a:t>se</a:t>
            </a:r>
            <a:r>
              <a:rPr lang="en-GB" sz="3600"/>
              <a:t> prona</a:t>
            </a:r>
            <a:r>
              <a:rPr lang="sr-Latn-RS" sz="3600"/>
              <a:t>đ</a:t>
            </a:r>
            <a:r>
              <a:rPr lang="en-GB" sz="3600"/>
              <a:t>e bounding box, slika se ise</a:t>
            </a:r>
            <a:r>
              <a:rPr lang="sr-Latn-RS" sz="3600"/>
              <a:t>č</a:t>
            </a:r>
            <a:r>
              <a:rPr lang="en-GB" sz="3600"/>
              <a:t>e tako da ostane samo deo slike odre</a:t>
            </a:r>
            <a:r>
              <a:rPr lang="sr-Latn-RS" sz="3600"/>
              <a:t>đ</a:t>
            </a:r>
            <a:r>
              <a:rPr lang="en-GB" sz="3600"/>
              <a:t>en </a:t>
            </a:r>
            <a:r>
              <a:rPr lang="en-GB" sz="3600" i="1"/>
              <a:t>bounding box</a:t>
            </a:r>
            <a:r>
              <a:rPr lang="sr-Latn-RS" sz="3600" i="1"/>
              <a:t>-</a:t>
            </a:r>
            <a:r>
              <a:rPr lang="en-GB" sz="3600"/>
              <a:t>om. Tako ise</a:t>
            </a:r>
            <a:r>
              <a:rPr lang="sr-Latn-RS" sz="3600"/>
              <a:t>č</a:t>
            </a:r>
            <a:r>
              <a:rPr lang="en-GB" sz="3600"/>
              <a:t>ena slika se dalje prosle</a:t>
            </a:r>
            <a:r>
              <a:rPr lang="sr-Latn-RS" sz="3600"/>
              <a:t>đ</a:t>
            </a:r>
            <a:r>
              <a:rPr lang="en-GB" sz="3600"/>
              <a:t>uje softveru za prepoznavanje teksta na slici. </a:t>
            </a:r>
          </a:p>
          <a:p>
            <a:endParaRPr lang="en-GB" sz="3600"/>
          </a:p>
          <a:p>
            <a:r>
              <a:rPr lang="en-GB" sz="3600"/>
              <a:t>Za potrebe prepoznavanja teksta kori</a:t>
            </a:r>
            <a:r>
              <a:rPr lang="sr-Latn-RS" sz="3600"/>
              <a:t>šć</a:t>
            </a:r>
            <a:r>
              <a:rPr lang="en-GB" sz="3600"/>
              <a:t>en je </a:t>
            </a:r>
            <a:r>
              <a:rPr lang="en-GB" sz="3600" i="1"/>
              <a:t>Tesseract OCR Engine</a:t>
            </a:r>
            <a:r>
              <a:rPr lang="en-GB" sz="3600"/>
              <a:t>. Ovo je javno dostupni softver odr</a:t>
            </a:r>
            <a:r>
              <a:rPr lang="sr-Latn-RS" sz="3600"/>
              <a:t>ž</a:t>
            </a:r>
            <a:r>
              <a:rPr lang="en-GB" sz="3600"/>
              <a:t>avan od strane </a:t>
            </a:r>
            <a:r>
              <a:rPr lang="sr-Latn-RS" sz="3600"/>
              <a:t>kompanije </a:t>
            </a:r>
            <a:r>
              <a:rPr lang="en-GB" sz="3600" i="1"/>
              <a:t>Google</a:t>
            </a:r>
            <a:r>
              <a:rPr lang="sr-Latn-RS" sz="3600" i="1"/>
              <a:t>.</a:t>
            </a:r>
            <a:r>
              <a:rPr lang="en-GB" sz="3600"/>
              <a:t> </a:t>
            </a:r>
            <a:r>
              <a:rPr lang="sr-Latn-RS" sz="3600"/>
              <a:t>Softver </a:t>
            </a:r>
            <a:r>
              <a:rPr lang="en-GB" sz="3600"/>
              <a:t>kao ulaz prima sliku</a:t>
            </a:r>
            <a:r>
              <a:rPr lang="sr-Latn-RS" sz="3600"/>
              <a:t>,</a:t>
            </a:r>
            <a:r>
              <a:rPr lang="en-GB" sz="3600"/>
              <a:t> a kao izlaz vra</a:t>
            </a:r>
            <a:r>
              <a:rPr lang="sr-Latn-RS" sz="3600"/>
              <a:t>ć</a:t>
            </a:r>
            <a:r>
              <a:rPr lang="en-GB" sz="3600"/>
              <a:t>a tekst koji je prona</a:t>
            </a:r>
            <a:r>
              <a:rPr lang="sr-Latn-RS" sz="3600"/>
              <a:t>š</a:t>
            </a:r>
            <a:r>
              <a:rPr lang="en-GB" sz="3600"/>
              <a:t>ao na slici. Zatim se </a:t>
            </a:r>
            <a:r>
              <a:rPr lang="sr-Latn-RS" sz="3600"/>
              <a:t>sam </a:t>
            </a:r>
            <a:r>
              <a:rPr lang="en-GB" sz="3600"/>
              <a:t>tekst i njegov pola</a:t>
            </a:r>
            <a:r>
              <a:rPr lang="sr-Latn-RS" sz="3600"/>
              <a:t>ž</a:t>
            </a:r>
            <a:r>
              <a:rPr lang="en-GB" sz="3600"/>
              <a:t>aj sa slike prosle</a:t>
            </a:r>
            <a:r>
              <a:rPr lang="sr-Latn-RS" sz="3600"/>
              <a:t>đ</a:t>
            </a:r>
            <a:r>
              <a:rPr lang="en-GB" sz="3600"/>
              <a:t>uju funkciji koja vr</a:t>
            </a:r>
            <a:r>
              <a:rPr lang="sr-Latn-RS" sz="3600"/>
              <a:t>š</a:t>
            </a:r>
            <a:r>
              <a:rPr lang="en-GB" sz="3600"/>
              <a:t>i identaciju teksta. </a:t>
            </a:r>
          </a:p>
          <a:p>
            <a:endParaRPr lang="en-GB" sz="3600"/>
          </a:p>
          <a:p>
            <a:r>
              <a:rPr lang="en-GB" sz="3600"/>
              <a:t>Izlaz iz softvera je pravilno uv</a:t>
            </a:r>
            <a:r>
              <a:rPr lang="sr-Latn-RS" sz="3600"/>
              <a:t>uč</a:t>
            </a:r>
            <a:r>
              <a:rPr lang="en-GB" sz="3600"/>
              <a:t>eni kod u tekstualnoj reprezentaciji.</a:t>
            </a:r>
            <a:endParaRPr lang="sr-Latn-RS" sz="36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AC90E45-6D2B-42B9-BA33-9387A52BB76A}"/>
              </a:ext>
            </a:extLst>
          </p:cNvPr>
          <p:cNvSpPr txBox="1"/>
          <p:nvPr/>
        </p:nvSpPr>
        <p:spPr>
          <a:xfrm>
            <a:off x="17076968" y="16346619"/>
            <a:ext cx="9661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800"/>
              <a:t>Slika </a:t>
            </a:r>
            <a:r>
              <a:rPr lang="en-GB" sz="2800"/>
              <a:t>1</a:t>
            </a:r>
            <a:r>
              <a:rPr lang="sr-Latn-RS" sz="2800"/>
              <a:t>. </a:t>
            </a:r>
            <a:r>
              <a:rPr lang="en-GB" sz="2800"/>
              <a:t>Bouding box </a:t>
            </a:r>
            <a:r>
              <a:rPr lang="sr-Latn-RS" sz="2800"/>
              <a:t>dobijen</a:t>
            </a:r>
            <a:r>
              <a:rPr lang="en-GB" sz="2800"/>
              <a:t> kori</a:t>
            </a:r>
            <a:r>
              <a:rPr lang="sr-Latn-RS" sz="2800"/>
              <a:t>šć</a:t>
            </a:r>
            <a:r>
              <a:rPr lang="en-GB" sz="2800"/>
              <a:t>enjem </a:t>
            </a:r>
            <a:r>
              <a:rPr lang="en-GB" sz="2800" i="1"/>
              <a:t>Mask R-CNN</a:t>
            </a:r>
            <a:endParaRPr lang="en-US" sz="2800" i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6598D99-D000-4FCB-8F42-EC39354EA581}"/>
              </a:ext>
            </a:extLst>
          </p:cNvPr>
          <p:cNvSpPr txBox="1"/>
          <p:nvPr/>
        </p:nvSpPr>
        <p:spPr>
          <a:xfrm>
            <a:off x="14022986" y="5909536"/>
            <a:ext cx="17250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1012">
              <a:spcAft>
                <a:spcPts val="4000"/>
              </a:spcAft>
            </a:pPr>
            <a:r>
              <a:rPr lang="en-GB" sz="3600"/>
              <a:t>Primer uspe</a:t>
            </a:r>
            <a:r>
              <a:rPr lang="sr-Latn-RS" sz="3600"/>
              <a:t>š</a:t>
            </a:r>
            <a:r>
              <a:rPr lang="en-GB" sz="3600"/>
              <a:t>ne detekcije koda na slici:</a:t>
            </a:r>
            <a:endParaRPr lang="en-US" sz="3600" i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1BE1883-B5C8-415B-93A5-B80039110E5D}"/>
              </a:ext>
            </a:extLst>
          </p:cNvPr>
          <p:cNvSpPr txBox="1"/>
          <p:nvPr/>
        </p:nvSpPr>
        <p:spPr>
          <a:xfrm>
            <a:off x="13422767" y="18520068"/>
            <a:ext cx="167774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/>
              <a:t>Postoje tri skupa: skup za </a:t>
            </a:r>
            <a:r>
              <a:rPr lang="sr-Latn-RS" sz="3600"/>
              <a:t>treniranje</a:t>
            </a:r>
            <a:r>
              <a:rPr lang="en-GB" sz="3600"/>
              <a:t> koji sadr</a:t>
            </a:r>
            <a:r>
              <a:rPr lang="sr-Latn-RS" sz="3600"/>
              <a:t>ž</a:t>
            </a:r>
            <a:r>
              <a:rPr lang="en-GB" sz="3600"/>
              <a:t>i 80 slika, za validaciju 20 slika i za </a:t>
            </a:r>
            <a:r>
              <a:rPr lang="sr-Latn-RS" sz="3600"/>
              <a:t>testiranje</a:t>
            </a:r>
            <a:r>
              <a:rPr lang="en-GB" sz="3600"/>
              <a:t> 20 slika. Broj </a:t>
            </a:r>
            <a:r>
              <a:rPr lang="sr-Latn-RS" sz="3600"/>
              <a:t>slika</a:t>
            </a:r>
            <a:r>
              <a:rPr lang="en-GB" sz="3600"/>
              <a:t> po skupovima je u odnosu: 66: 17: 17, respektivno. Za </a:t>
            </a:r>
            <a:r>
              <a:rPr lang="sr-Latn-RS" sz="3600"/>
              <a:t>svrhu </a:t>
            </a:r>
            <a:r>
              <a:rPr lang="en-GB" sz="3600"/>
              <a:t>testiranj</a:t>
            </a:r>
            <a:r>
              <a:rPr lang="sr-Latn-RS" sz="3600"/>
              <a:t>a, u test skupu</a:t>
            </a:r>
            <a:r>
              <a:rPr lang="en-GB" sz="3600"/>
              <a:t> postoje slike kodova i njima odgovarajući tekstualni fajlovi koji sadrže kod. Test skup je raznolik </a:t>
            </a:r>
            <a:r>
              <a:rPr lang="sr-Latn-RS" sz="3600"/>
              <a:t>i</a:t>
            </a:r>
            <a:r>
              <a:rPr lang="en-GB" sz="3600"/>
              <a:t> sadr</a:t>
            </a:r>
            <a:r>
              <a:rPr lang="sr-Latn-RS" sz="3600"/>
              <a:t>ž</a:t>
            </a:r>
            <a:r>
              <a:rPr lang="en-GB" sz="3600"/>
              <a:t>i slike u raz</a:t>
            </a:r>
            <a:r>
              <a:rPr lang="sr-Latn-RS" sz="3600"/>
              <a:t>l</a:t>
            </a:r>
            <a:r>
              <a:rPr lang="en-GB" sz="3600"/>
              <a:t>i</a:t>
            </a:r>
            <a:r>
              <a:rPr lang="sr-Latn-RS" sz="3600"/>
              <a:t>či</a:t>
            </a:r>
            <a:r>
              <a:rPr lang="en-GB" sz="3600"/>
              <a:t>tim uslovima. Dodatno ote</a:t>
            </a:r>
            <a:r>
              <a:rPr lang="sr-Latn-RS" sz="3600"/>
              <a:t>ž</a:t>
            </a:r>
            <a:r>
              <a:rPr lang="en-GB" sz="3600"/>
              <a:t>avaju</a:t>
            </a:r>
            <a:r>
              <a:rPr lang="sr-Latn-RS" sz="3600"/>
              <a:t>ć</a:t>
            </a:r>
            <a:r>
              <a:rPr lang="en-GB" sz="3600"/>
              <a:t>a okolnost je kada je otvoreno vi</a:t>
            </a:r>
            <a:r>
              <a:rPr lang="sr-Latn-RS" sz="3600"/>
              <a:t>š</a:t>
            </a:r>
            <a:r>
              <a:rPr lang="en-GB" sz="3600"/>
              <a:t>e prozora. Primer takvog slu</a:t>
            </a:r>
            <a:r>
              <a:rPr lang="sr-Latn-RS" sz="3600"/>
              <a:t>č</a:t>
            </a:r>
            <a:r>
              <a:rPr lang="en-GB" sz="3600"/>
              <a:t>aja nalazi se na slici 2.</a:t>
            </a:r>
          </a:p>
          <a:p>
            <a:r>
              <a:rPr lang="en-GB" sz="3600"/>
              <a:t>Za evaluacija celokupnog sistema kori</a:t>
            </a:r>
            <a:r>
              <a:rPr lang="sr-Latn-RS" sz="3600"/>
              <a:t>šć</a:t>
            </a:r>
            <a:r>
              <a:rPr lang="en-GB" sz="3600"/>
              <a:t>ena je </a:t>
            </a:r>
            <a:r>
              <a:rPr lang="en-GB" sz="3600" i="1"/>
              <a:t>cosine similarity </a:t>
            </a:r>
            <a:r>
              <a:rPr lang="en-GB" sz="3600"/>
              <a:t>metrika. Na test skupu ostvaruje se prosek od 86% tacnosti.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51B8A1-1F6A-419D-84BE-E84D769D2E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" t="889" r="530" b="1676"/>
          <a:stretch/>
        </p:blipFill>
        <p:spPr>
          <a:xfrm>
            <a:off x="13508114" y="6757744"/>
            <a:ext cx="16474623" cy="944826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93B5E1B9-2DE1-4DBF-A4C4-7209B3DA6340}"/>
              </a:ext>
            </a:extLst>
          </p:cNvPr>
          <p:cNvSpPr txBox="1"/>
          <p:nvPr/>
        </p:nvSpPr>
        <p:spPr>
          <a:xfrm>
            <a:off x="16912766" y="31492575"/>
            <a:ext cx="9661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800"/>
              <a:t>Slika </a:t>
            </a:r>
            <a:r>
              <a:rPr lang="en-GB" sz="2800"/>
              <a:t>2</a:t>
            </a:r>
            <a:r>
              <a:rPr lang="sr-Latn-RS" sz="2800"/>
              <a:t>. </a:t>
            </a:r>
            <a:r>
              <a:rPr lang="en-GB" sz="2800"/>
              <a:t>Slika sa </a:t>
            </a:r>
            <a:r>
              <a:rPr lang="sr-Latn-RS" sz="2800"/>
              <a:t>otvorenim </a:t>
            </a:r>
            <a:r>
              <a:rPr lang="en-GB" sz="2800"/>
              <a:t>editorom i dodatnim prozorima</a:t>
            </a:r>
            <a:endParaRPr lang="en-US" sz="28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6394FB5-FDCA-42E0-BEB5-82866E21935B}"/>
              </a:ext>
            </a:extLst>
          </p:cNvPr>
          <p:cNvSpPr txBox="1"/>
          <p:nvPr/>
        </p:nvSpPr>
        <p:spPr>
          <a:xfrm>
            <a:off x="31505173" y="13253032"/>
            <a:ext cx="114377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/>
              <a:t>Najni</a:t>
            </a:r>
            <a:r>
              <a:rPr lang="sr-Latn-RS" sz="3600"/>
              <a:t>ž</a:t>
            </a:r>
            <a:r>
              <a:rPr lang="en-GB" sz="3600"/>
              <a:t>a ta</a:t>
            </a:r>
            <a:r>
              <a:rPr lang="sr-Latn-RS" sz="3600"/>
              <a:t>č</a:t>
            </a:r>
            <a:r>
              <a:rPr lang="en-GB" sz="3600"/>
              <a:t>nost za jednu sliku bila je 60%. Problem le</a:t>
            </a:r>
            <a:r>
              <a:rPr lang="sr-Latn-RS" sz="3600"/>
              <a:t>ž</a:t>
            </a:r>
            <a:r>
              <a:rPr lang="en-GB" sz="3600"/>
              <a:t>i u </a:t>
            </a:r>
            <a:r>
              <a:rPr lang="en-GB" sz="3600" i="1"/>
              <a:t>Tesseract OCR Engine</a:t>
            </a:r>
            <a:r>
              <a:rPr lang="en-GB" sz="3600"/>
              <a:t>-u, odnosno u samoj detekciji teksta sa slike. </a:t>
            </a:r>
            <a:r>
              <a:rPr lang="en-GB" sz="3600" i="1"/>
              <a:t>Tesseract </a:t>
            </a:r>
            <a:r>
              <a:rPr lang="en-GB" sz="3600"/>
              <a:t>nije uspeo uspe</a:t>
            </a:r>
            <a:r>
              <a:rPr lang="sr-Latn-RS" sz="3600"/>
              <a:t>š</a:t>
            </a:r>
            <a:r>
              <a:rPr lang="en-GB" sz="3600"/>
              <a:t>no da detektuje tekst plave boje, sitnog fonta u tamnoj pozadini editora. Tako</a:t>
            </a:r>
            <a:r>
              <a:rPr lang="sr-Latn-RS" sz="3600"/>
              <a:t>đ</a:t>
            </a:r>
            <a:r>
              <a:rPr lang="en-GB" sz="3600"/>
              <a:t>e taj tekst je ukuso (</a:t>
            </a:r>
            <a:r>
              <a:rPr lang="en-GB" sz="3600" i="1"/>
              <a:t>italic</a:t>
            </a:r>
            <a:r>
              <a:rPr lang="en-GB" sz="3600"/>
              <a:t>) sto dodatno ote</a:t>
            </a:r>
            <a:r>
              <a:rPr lang="sr-Latn-RS" sz="3600"/>
              <a:t>ž</a:t>
            </a:r>
            <a:r>
              <a:rPr lang="en-GB" sz="3600"/>
              <a:t>ava stvar </a:t>
            </a:r>
            <a:r>
              <a:rPr lang="en-GB" sz="3600" i="1"/>
              <a:t>tesseract</a:t>
            </a:r>
            <a:r>
              <a:rPr lang="en-GB" sz="3600"/>
              <a:t>-u. </a:t>
            </a:r>
          </a:p>
          <a:p>
            <a:r>
              <a:rPr lang="en-GB" sz="3600"/>
              <a:t>Uz bolji </a:t>
            </a:r>
            <a:r>
              <a:rPr lang="en-GB" sz="3600" i="1"/>
              <a:t>OCR Engine</a:t>
            </a:r>
            <a:r>
              <a:rPr lang="en-GB" sz="3600"/>
              <a:t>, rezultati bi bilo definitivno bolji.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86E0EF-39F5-40D9-AD30-6BB5DCF77F9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1" t="7266" r="50614" b="48454"/>
          <a:stretch/>
        </p:blipFill>
        <p:spPr>
          <a:xfrm>
            <a:off x="31611347" y="16889211"/>
            <a:ext cx="11145276" cy="6176601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0FB56943-9343-4656-B713-43CD0B7F0893}"/>
              </a:ext>
            </a:extLst>
          </p:cNvPr>
          <p:cNvSpPr txBox="1"/>
          <p:nvPr/>
        </p:nvSpPr>
        <p:spPr>
          <a:xfrm>
            <a:off x="32395078" y="23197683"/>
            <a:ext cx="9661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800"/>
              <a:t>Slika </a:t>
            </a:r>
            <a:r>
              <a:rPr lang="en-GB" sz="2800"/>
              <a:t>3</a:t>
            </a:r>
            <a:r>
              <a:rPr lang="sr-Latn-RS" sz="2800"/>
              <a:t>. </a:t>
            </a:r>
            <a:r>
              <a:rPr lang="en-GB" sz="2800"/>
              <a:t>Ise</a:t>
            </a:r>
            <a:r>
              <a:rPr lang="sr-Latn-RS" sz="2800"/>
              <a:t>č</a:t>
            </a:r>
            <a:r>
              <a:rPr lang="en-GB" sz="2800"/>
              <a:t>ak slike sa najni</a:t>
            </a:r>
            <a:r>
              <a:rPr lang="sr-Latn-RS" sz="2800"/>
              <a:t>ž</a:t>
            </a:r>
            <a:r>
              <a:rPr lang="en-GB" sz="2800"/>
              <a:t>om ta</a:t>
            </a:r>
            <a:r>
              <a:rPr lang="sr-Latn-RS" sz="2800"/>
              <a:t>č</a:t>
            </a:r>
            <a:r>
              <a:rPr lang="en-GB" sz="2800"/>
              <a:t>nosti</a:t>
            </a:r>
            <a:endParaRPr lang="en-US" sz="28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4DEAFB8-6319-4829-8551-6E31A7D85830}"/>
              </a:ext>
            </a:extLst>
          </p:cNvPr>
          <p:cNvSpPr txBox="1"/>
          <p:nvPr/>
        </p:nvSpPr>
        <p:spPr>
          <a:xfrm>
            <a:off x="31677979" y="25341307"/>
            <a:ext cx="11128544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/>
              <a:t>Podaci iz </a:t>
            </a:r>
            <a:r>
              <a:rPr lang="en-GB" sz="3600" i="1"/>
              <a:t>COCO</a:t>
            </a:r>
            <a:r>
              <a:rPr lang="en-GB" sz="3600"/>
              <a:t> skupa podataka nad kojima je trenirana mre</a:t>
            </a:r>
            <a:r>
              <a:rPr lang="sr-Latn-RS" sz="3600"/>
              <a:t>ž</a:t>
            </a:r>
            <a:r>
              <a:rPr lang="en-GB" sz="3600"/>
              <a:t>a, se veoma razlikuju od podataka kori</a:t>
            </a:r>
            <a:r>
              <a:rPr lang="sr-Latn-RS" sz="3600"/>
              <a:t>šć</a:t>
            </a:r>
            <a:r>
              <a:rPr lang="en-GB" sz="3600"/>
              <a:t>enih u ovom radu. Ipak za ovaj projekat kori</a:t>
            </a:r>
            <a:r>
              <a:rPr lang="sr-Latn-RS" sz="3600"/>
              <a:t>šć</a:t>
            </a:r>
            <a:r>
              <a:rPr lang="en-GB" sz="3600"/>
              <a:t>en je </a:t>
            </a:r>
            <a:r>
              <a:rPr lang="sr-Latn-RS" sz="3600" i="1"/>
              <a:t>t</a:t>
            </a:r>
            <a:r>
              <a:rPr lang="en-GB" sz="3600" i="1"/>
              <a:t>ransfer learning </a:t>
            </a:r>
            <a:r>
              <a:rPr lang="en-GB" sz="3600"/>
              <a:t>i ostvareni su zna</a:t>
            </a:r>
            <a:r>
              <a:rPr lang="sr-Latn-RS" sz="3600"/>
              <a:t>č</a:t>
            </a:r>
            <a:r>
              <a:rPr lang="en-GB" sz="3600"/>
              <a:t>ajni rezultati. </a:t>
            </a:r>
          </a:p>
          <a:p>
            <a:r>
              <a:rPr lang="en-GB" sz="3600"/>
              <a:t>U skupu podataka nalazi se samo 120 slika. </a:t>
            </a:r>
            <a:r>
              <a:rPr lang="sr-Latn-RS" sz="3600"/>
              <a:t>Č</a:t>
            </a:r>
            <a:r>
              <a:rPr lang="en-GB" sz="3600"/>
              <a:t>ak </a:t>
            </a:r>
            <a:r>
              <a:rPr lang="sr-Latn-RS" sz="3600"/>
              <a:t>i</a:t>
            </a:r>
            <a:r>
              <a:rPr lang="en-GB" sz="3600"/>
              <a:t> sa tako malim skupom dobili smo odli</a:t>
            </a:r>
            <a:r>
              <a:rPr lang="sr-Latn-RS" sz="3600"/>
              <a:t>č</a:t>
            </a:r>
            <a:r>
              <a:rPr lang="en-GB" sz="3600"/>
              <a:t>n</a:t>
            </a:r>
            <a:r>
              <a:rPr lang="sr-Latn-RS" sz="3600"/>
              <a:t>e</a:t>
            </a:r>
            <a:r>
              <a:rPr lang="en-GB" sz="3600"/>
              <a:t> </a:t>
            </a:r>
            <a:r>
              <a:rPr lang="sr-Latn-RS" sz="3600"/>
              <a:t>rezultate</a:t>
            </a:r>
            <a:r>
              <a:rPr lang="en-GB" sz="3600"/>
              <a:t>.</a:t>
            </a:r>
          </a:p>
          <a:p>
            <a:endParaRPr lang="en-GB" sz="3600"/>
          </a:p>
          <a:p>
            <a:r>
              <a:rPr lang="en-GB" sz="3600"/>
              <a:t>Sistem je vr</a:t>
            </a:r>
            <a:r>
              <a:rPr lang="sr-Latn-RS" sz="3600"/>
              <a:t>š</a:t>
            </a:r>
            <a:r>
              <a:rPr lang="en-GB" sz="3600"/>
              <a:t>io lokalizaciju </a:t>
            </a:r>
            <a:r>
              <a:rPr lang="sr-Latn-RS" sz="3600"/>
              <a:t>i</a:t>
            </a:r>
            <a:r>
              <a:rPr lang="en-GB" sz="3600"/>
              <a:t> </a:t>
            </a:r>
            <a:r>
              <a:rPr lang="sr-Latn-RS" sz="3600"/>
              <a:t>č</a:t>
            </a:r>
            <a:r>
              <a:rPr lang="en-GB" sz="3600"/>
              <a:t>itanje koda u razli</a:t>
            </a:r>
            <a:r>
              <a:rPr lang="sr-Latn-RS" sz="3600"/>
              <a:t>č</a:t>
            </a:r>
            <a:r>
              <a:rPr lang="en-GB" sz="3600"/>
              <a:t>tim editorima, u razli</a:t>
            </a:r>
            <a:r>
              <a:rPr lang="sr-Latn-RS" sz="3600"/>
              <a:t>č</a:t>
            </a:r>
            <a:r>
              <a:rPr lang="en-GB" sz="3600"/>
              <a:t>itim osvetljenjima, u razlicitim temama, sa razli</a:t>
            </a:r>
            <a:r>
              <a:rPr lang="sr-Latn-RS" sz="3600"/>
              <a:t>č</a:t>
            </a:r>
            <a:r>
              <a:rPr lang="en-GB" sz="3600"/>
              <a:t>itim veli</a:t>
            </a:r>
            <a:r>
              <a:rPr lang="sr-Latn-RS" sz="3600"/>
              <a:t>č</a:t>
            </a:r>
            <a:r>
              <a:rPr lang="en-GB" sz="3600"/>
              <a:t>inama fonta.</a:t>
            </a:r>
            <a:r>
              <a:rPr lang="sr-Latn-RS" sz="3600"/>
              <a:t> Sistem ispravno detektuje kod i kada postoje dodatni otvoreni prozori. </a:t>
            </a:r>
            <a:r>
              <a:rPr lang="en-GB" sz="3600"/>
              <a:t>Sistem je ostvario uspe</a:t>
            </a:r>
            <a:r>
              <a:rPr lang="sr-Latn-RS" sz="3600"/>
              <a:t>š</a:t>
            </a:r>
            <a:r>
              <a:rPr lang="en-GB" sz="3600"/>
              <a:t>nost od 86%.</a:t>
            </a:r>
            <a:endParaRPr lang="sr-Latn-RS" sz="36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CB063C9-4C18-4532-AD01-C66B17FB9AB6}"/>
              </a:ext>
            </a:extLst>
          </p:cNvPr>
          <p:cNvSpPr txBox="1"/>
          <p:nvPr/>
        </p:nvSpPr>
        <p:spPr>
          <a:xfrm>
            <a:off x="31428011" y="6081563"/>
            <a:ext cx="1143776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i="1"/>
              <a:t>Cosine similarity </a:t>
            </a:r>
            <a:r>
              <a:rPr lang="en-GB" sz="3600"/>
              <a:t>je metrika koja nam slu</a:t>
            </a:r>
            <a:r>
              <a:rPr lang="sr-Latn-RS" sz="3600"/>
              <a:t>ž</a:t>
            </a:r>
            <a:r>
              <a:rPr lang="en-GB" sz="3600"/>
              <a:t>i za odre</a:t>
            </a:r>
            <a:r>
              <a:rPr lang="sr-Latn-RS" sz="3600"/>
              <a:t>đ</a:t>
            </a:r>
            <a:r>
              <a:rPr lang="en-GB" sz="3600"/>
              <a:t>ivanje leksi</a:t>
            </a:r>
            <a:r>
              <a:rPr lang="sr-Latn-RS" sz="3600"/>
              <a:t>č</a:t>
            </a:r>
            <a:r>
              <a:rPr lang="en-GB" sz="3600"/>
              <a:t>ke sli</a:t>
            </a:r>
            <a:r>
              <a:rPr lang="sr-Latn-RS" sz="3600"/>
              <a:t>č</a:t>
            </a:r>
            <a:r>
              <a:rPr lang="en-GB" sz="3600"/>
              <a:t>nosti dva teksta. Dva teksta koja poredimo su predstavljen</a:t>
            </a:r>
            <a:r>
              <a:rPr lang="sr-Latn-RS" sz="3600"/>
              <a:t>a</a:t>
            </a:r>
            <a:r>
              <a:rPr lang="en-GB" sz="3600"/>
              <a:t> vektorski, a meri se kosinus ugla izme</a:t>
            </a:r>
            <a:r>
              <a:rPr lang="sr-Latn-RS" sz="3600"/>
              <a:t>đ</a:t>
            </a:r>
            <a:r>
              <a:rPr lang="en-GB" sz="3600"/>
              <a:t>u njih. </a:t>
            </a:r>
            <a:r>
              <a:rPr lang="sr-Latn-RS" sz="3600"/>
              <a:t>Š</a:t>
            </a:r>
            <a:r>
              <a:rPr lang="en-GB" sz="3600"/>
              <a:t>to su dva teksta sli</a:t>
            </a:r>
            <a:r>
              <a:rPr lang="sr-Latn-RS" sz="3600"/>
              <a:t>č</a:t>
            </a:r>
            <a:r>
              <a:rPr lang="en-GB" sz="3600"/>
              <a:t>nija to </a:t>
            </a:r>
            <a:r>
              <a:rPr lang="sr-Latn-RS" sz="3600"/>
              <a:t>j</a:t>
            </a:r>
            <a:r>
              <a:rPr lang="en-GB" sz="3600"/>
              <a:t>e ugao izme</a:t>
            </a:r>
            <a:r>
              <a:rPr lang="sr-Latn-RS" sz="3600"/>
              <a:t>đ</a:t>
            </a:r>
            <a:r>
              <a:rPr lang="en-GB" sz="3600"/>
              <a:t>u njih manji. Te</a:t>
            </a:r>
            <a:r>
              <a:rPr lang="sr-Latn-RS" sz="3600"/>
              <a:t>ž</a:t>
            </a:r>
            <a:r>
              <a:rPr lang="en-GB" sz="3600"/>
              <a:t>imo tome da se dva vektora preklope, jer tada imamo najve</a:t>
            </a:r>
            <a:r>
              <a:rPr lang="sr-Latn-RS" sz="3600"/>
              <a:t>ć</a:t>
            </a:r>
            <a:r>
              <a:rPr lang="en-GB" sz="3600"/>
              <a:t>u sli</a:t>
            </a:r>
            <a:r>
              <a:rPr lang="sr-Latn-RS" sz="3600"/>
              <a:t>č</a:t>
            </a:r>
            <a:r>
              <a:rPr lang="en-GB" sz="3600"/>
              <a:t>nost. </a:t>
            </a:r>
          </a:p>
          <a:p>
            <a:r>
              <a:rPr lang="en-GB" sz="3600"/>
              <a:t>Tra</a:t>
            </a:r>
            <a:r>
              <a:rPr lang="sr-Latn-RS" sz="3600"/>
              <a:t>ž</a:t>
            </a:r>
            <a:r>
              <a:rPr lang="en-GB" sz="3600"/>
              <a:t>i se preklapanje istih re</a:t>
            </a:r>
            <a:r>
              <a:rPr lang="sr-Latn-RS" sz="3600"/>
              <a:t>č</a:t>
            </a:r>
            <a:r>
              <a:rPr lang="en-GB" sz="3600"/>
              <a:t>i. Tako</a:t>
            </a:r>
            <a:r>
              <a:rPr lang="sr-Latn-RS" sz="3600"/>
              <a:t>đ</a:t>
            </a:r>
            <a:r>
              <a:rPr lang="en-GB" sz="3600"/>
              <a:t>e, ova metrika uzima u obzir i broj ponavaljanja re</a:t>
            </a:r>
            <a:r>
              <a:rPr lang="sr-Latn-RS" sz="3600"/>
              <a:t>č</a:t>
            </a:r>
            <a:r>
              <a:rPr lang="en-GB" sz="3600"/>
              <a:t>i. Zbog toga je vrlo po</a:t>
            </a:r>
            <a:r>
              <a:rPr lang="sr-Latn-RS" sz="3600"/>
              <a:t>ž</a:t>
            </a:r>
            <a:r>
              <a:rPr lang="en-GB" sz="3600"/>
              <a:t>eljna za konkretan problem.</a:t>
            </a:r>
            <a:endParaRPr lang="sr-Latn-RS" sz="3600" dirty="0"/>
          </a:p>
        </p:txBody>
      </p:sp>
      <p:pic>
        <p:nvPicPr>
          <p:cNvPr id="13" name="Picture 12" descr="A picture containing text, computer, indoor, screenshot&#10;&#10;Description automatically generated">
            <a:extLst>
              <a:ext uri="{FF2B5EF4-FFF2-40B4-BE49-F238E27FC236}">
                <a16:creationId xmlns:a16="http://schemas.microsoft.com/office/drawing/2014/main" id="{47765C0B-2E35-4BA2-91F8-B5E5F1F972F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3" t="2075" r="797" b="1626"/>
          <a:stretch/>
        </p:blipFill>
        <p:spPr>
          <a:xfrm>
            <a:off x="13520760" y="22388747"/>
            <a:ext cx="16257437" cy="910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3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917</Words>
  <Application>Microsoft Office PowerPoint</Application>
  <PresentationFormat>Custom</PresentationFormat>
  <Paragraphs>43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Al Bayan Plain</vt:lpstr>
      <vt:lpstr>Arial</vt:lpstr>
      <vt:lpstr>Bangla MN</vt:lpstr>
      <vt:lpstr>Calibri</vt:lpstr>
      <vt:lpstr>Lucida Fax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2012-08-24T00:53:15Z</dcterms:created>
  <dcterms:modified xsi:type="dcterms:W3CDTF">2021-02-14T18:52:46Z</dcterms:modified>
</cp:coreProperties>
</file>